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8" r:id="rId2"/>
    <p:sldId id="293" r:id="rId3"/>
    <p:sldId id="291" r:id="rId4"/>
    <p:sldId id="292" r:id="rId5"/>
    <p:sldId id="286" r:id="rId6"/>
    <p:sldId id="284" r:id="rId7"/>
    <p:sldId id="283" r:id="rId8"/>
    <p:sldId id="287" r:id="rId9"/>
    <p:sldId id="277" r:id="rId10"/>
    <p:sldId id="281" r:id="rId11"/>
    <p:sldId id="290" r:id="rId12"/>
    <p:sldId id="270" r:id="rId13"/>
    <p:sldId id="271" r:id="rId14"/>
    <p:sldId id="265" r:id="rId15"/>
    <p:sldId id="260" r:id="rId16"/>
    <p:sldId id="261" r:id="rId17"/>
    <p:sldId id="275" r:id="rId18"/>
    <p:sldId id="263" r:id="rId19"/>
    <p:sldId id="272" r:id="rId20"/>
    <p:sldId id="267" r:id="rId21"/>
    <p:sldId id="285" r:id="rId22"/>
    <p:sldId id="268" r:id="rId23"/>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Estilo Médio 1 - Ênfas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C89EF96-8CEA-46FF-86C4-4CE0E7609802}" styleName="Estilo Claro 3 - Ênfase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4B1156A-380E-4F78-BDF5-A606A8083BF9}" styleName="Estilo Médio 4 - Ênfas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46F890A9-2807-4EBB-B81D-B2AA78EC7F39}" styleName="Estilo Escuro 2 - Ênfase 5/Ênfase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8034E78-7F5D-4C2E-B375-FC64B27BC917}" styleName="Estilo E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Estilo Claro 3 - Ênfase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1452"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49901CCD-7DA0-4130-9A78-9BC7AB1DD938}" type="datetimeFigureOut">
              <a:rPr lang="pt-BR" smtClean="0"/>
              <a:t>14/10/2023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4A7E9CA3-023A-428A-8E5F-D30488655A0B}" type="slidenum">
              <a:rPr lang="pt-BR" smtClean="0"/>
              <a:t>‹nº›</a:t>
            </a:fld>
            <a:endParaRPr lang="pt-BR"/>
          </a:p>
        </p:txBody>
      </p:sp>
    </p:spTree>
    <p:extLst>
      <p:ext uri="{BB962C8B-B14F-4D97-AF65-F5344CB8AC3E}">
        <p14:creationId xmlns:p14="http://schemas.microsoft.com/office/powerpoint/2010/main" val="1533791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49901CCD-7DA0-4130-9A78-9BC7AB1DD938}" type="datetimeFigureOut">
              <a:rPr lang="pt-BR" smtClean="0"/>
              <a:t>14/10/2023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4A7E9CA3-023A-428A-8E5F-D30488655A0B}" type="slidenum">
              <a:rPr lang="pt-BR" smtClean="0"/>
              <a:t>‹nº›</a:t>
            </a:fld>
            <a:endParaRPr lang="pt-BR"/>
          </a:p>
        </p:txBody>
      </p:sp>
    </p:spTree>
    <p:extLst>
      <p:ext uri="{BB962C8B-B14F-4D97-AF65-F5344CB8AC3E}">
        <p14:creationId xmlns:p14="http://schemas.microsoft.com/office/powerpoint/2010/main" val="696093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49901CCD-7DA0-4130-9A78-9BC7AB1DD938}" type="datetimeFigureOut">
              <a:rPr lang="pt-BR" smtClean="0"/>
              <a:t>14/10/2023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4A7E9CA3-023A-428A-8E5F-D30488655A0B}" type="slidenum">
              <a:rPr lang="pt-BR" smtClean="0"/>
              <a:t>‹nº›</a:t>
            </a:fld>
            <a:endParaRPr lang="pt-BR"/>
          </a:p>
        </p:txBody>
      </p:sp>
    </p:spTree>
    <p:extLst>
      <p:ext uri="{BB962C8B-B14F-4D97-AF65-F5344CB8AC3E}">
        <p14:creationId xmlns:p14="http://schemas.microsoft.com/office/powerpoint/2010/main" val="3210357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49901CCD-7DA0-4130-9A78-9BC7AB1DD938}" type="datetimeFigureOut">
              <a:rPr lang="pt-BR" smtClean="0"/>
              <a:t>14/10/2023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4A7E9CA3-023A-428A-8E5F-D30488655A0B}" type="slidenum">
              <a:rPr lang="pt-BR" smtClean="0"/>
              <a:t>‹nº›</a:t>
            </a:fld>
            <a:endParaRPr lang="pt-BR"/>
          </a:p>
        </p:txBody>
      </p:sp>
    </p:spTree>
    <p:extLst>
      <p:ext uri="{BB962C8B-B14F-4D97-AF65-F5344CB8AC3E}">
        <p14:creationId xmlns:p14="http://schemas.microsoft.com/office/powerpoint/2010/main" val="3407539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49901CCD-7DA0-4130-9A78-9BC7AB1DD938}" type="datetimeFigureOut">
              <a:rPr lang="pt-BR" smtClean="0"/>
              <a:t>14/10/2023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4A7E9CA3-023A-428A-8E5F-D30488655A0B}" type="slidenum">
              <a:rPr lang="pt-BR" smtClean="0"/>
              <a:t>‹nº›</a:t>
            </a:fld>
            <a:endParaRPr lang="pt-BR"/>
          </a:p>
        </p:txBody>
      </p:sp>
    </p:spTree>
    <p:extLst>
      <p:ext uri="{BB962C8B-B14F-4D97-AF65-F5344CB8AC3E}">
        <p14:creationId xmlns:p14="http://schemas.microsoft.com/office/powerpoint/2010/main" val="3683381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49901CCD-7DA0-4130-9A78-9BC7AB1DD938}" type="datetimeFigureOut">
              <a:rPr lang="pt-BR" smtClean="0"/>
              <a:t>14/10/2023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4A7E9CA3-023A-428A-8E5F-D30488655A0B}" type="slidenum">
              <a:rPr lang="pt-BR" smtClean="0"/>
              <a:t>‹nº›</a:t>
            </a:fld>
            <a:endParaRPr lang="pt-BR"/>
          </a:p>
        </p:txBody>
      </p:sp>
    </p:spTree>
    <p:extLst>
      <p:ext uri="{BB962C8B-B14F-4D97-AF65-F5344CB8AC3E}">
        <p14:creationId xmlns:p14="http://schemas.microsoft.com/office/powerpoint/2010/main" val="1003591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49901CCD-7DA0-4130-9A78-9BC7AB1DD938}" type="datetimeFigureOut">
              <a:rPr lang="pt-BR" smtClean="0"/>
              <a:t>14/10/2023</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4A7E9CA3-023A-428A-8E5F-D30488655A0B}" type="slidenum">
              <a:rPr lang="pt-BR" smtClean="0"/>
              <a:t>‹nº›</a:t>
            </a:fld>
            <a:endParaRPr lang="pt-BR"/>
          </a:p>
        </p:txBody>
      </p:sp>
    </p:spTree>
    <p:extLst>
      <p:ext uri="{BB962C8B-B14F-4D97-AF65-F5344CB8AC3E}">
        <p14:creationId xmlns:p14="http://schemas.microsoft.com/office/powerpoint/2010/main" val="2376684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49901CCD-7DA0-4130-9A78-9BC7AB1DD938}" type="datetimeFigureOut">
              <a:rPr lang="pt-BR" smtClean="0"/>
              <a:t>14/10/2023</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4A7E9CA3-023A-428A-8E5F-D30488655A0B}" type="slidenum">
              <a:rPr lang="pt-BR" smtClean="0"/>
              <a:t>‹nº›</a:t>
            </a:fld>
            <a:endParaRPr lang="pt-BR"/>
          </a:p>
        </p:txBody>
      </p:sp>
    </p:spTree>
    <p:extLst>
      <p:ext uri="{BB962C8B-B14F-4D97-AF65-F5344CB8AC3E}">
        <p14:creationId xmlns:p14="http://schemas.microsoft.com/office/powerpoint/2010/main" val="298616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49901CCD-7DA0-4130-9A78-9BC7AB1DD938}" type="datetimeFigureOut">
              <a:rPr lang="pt-BR" smtClean="0"/>
              <a:t>14/10/2023</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4A7E9CA3-023A-428A-8E5F-D30488655A0B}" type="slidenum">
              <a:rPr lang="pt-BR" smtClean="0"/>
              <a:t>‹nº›</a:t>
            </a:fld>
            <a:endParaRPr lang="pt-BR"/>
          </a:p>
        </p:txBody>
      </p:sp>
    </p:spTree>
    <p:extLst>
      <p:ext uri="{BB962C8B-B14F-4D97-AF65-F5344CB8AC3E}">
        <p14:creationId xmlns:p14="http://schemas.microsoft.com/office/powerpoint/2010/main" val="92898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49901CCD-7DA0-4130-9A78-9BC7AB1DD938}" type="datetimeFigureOut">
              <a:rPr lang="pt-BR" smtClean="0"/>
              <a:t>14/10/2023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4A7E9CA3-023A-428A-8E5F-D30488655A0B}" type="slidenum">
              <a:rPr lang="pt-BR" smtClean="0"/>
              <a:t>‹nº›</a:t>
            </a:fld>
            <a:endParaRPr lang="pt-BR"/>
          </a:p>
        </p:txBody>
      </p:sp>
    </p:spTree>
    <p:extLst>
      <p:ext uri="{BB962C8B-B14F-4D97-AF65-F5344CB8AC3E}">
        <p14:creationId xmlns:p14="http://schemas.microsoft.com/office/powerpoint/2010/main" val="1556828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49901CCD-7DA0-4130-9A78-9BC7AB1DD938}" type="datetimeFigureOut">
              <a:rPr lang="pt-BR" smtClean="0"/>
              <a:t>14/10/2023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4A7E9CA3-023A-428A-8E5F-D30488655A0B}" type="slidenum">
              <a:rPr lang="pt-BR" smtClean="0"/>
              <a:t>‹nº›</a:t>
            </a:fld>
            <a:endParaRPr lang="pt-BR"/>
          </a:p>
        </p:txBody>
      </p:sp>
    </p:spTree>
    <p:extLst>
      <p:ext uri="{BB962C8B-B14F-4D97-AF65-F5344CB8AC3E}">
        <p14:creationId xmlns:p14="http://schemas.microsoft.com/office/powerpoint/2010/main" val="2572463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901CCD-7DA0-4130-9A78-9BC7AB1DD938}" type="datetimeFigureOut">
              <a:rPr lang="pt-BR" smtClean="0"/>
              <a:t>14/10/2023</a:t>
            </a:fld>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7E9CA3-023A-428A-8E5F-D30488655A0B}" type="slidenum">
              <a:rPr lang="pt-BR" smtClean="0"/>
              <a:t>‹nº›</a:t>
            </a:fld>
            <a:endParaRPr lang="pt-BR"/>
          </a:p>
        </p:txBody>
      </p:sp>
    </p:spTree>
    <p:extLst>
      <p:ext uri="{BB962C8B-B14F-4D97-AF65-F5344CB8AC3E}">
        <p14:creationId xmlns:p14="http://schemas.microsoft.com/office/powerpoint/2010/main" val="529620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79CF2742-04E5-627B-4CD5-9607F47CCA06}"/>
              </a:ext>
            </a:extLst>
          </p:cNvPr>
          <p:cNvSpPr txBox="1"/>
          <p:nvPr/>
        </p:nvSpPr>
        <p:spPr>
          <a:xfrm>
            <a:off x="251520" y="692696"/>
            <a:ext cx="8568952" cy="449353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pt-BR" sz="2200" dirty="0">
                <a:latin typeface="Arial" panose="020B0604020202020204" pitchFamily="34" charset="0"/>
                <a:cs typeface="Arial" panose="020B0604020202020204" pitchFamily="34" charset="0"/>
              </a:rPr>
              <a:t>Este arquivo é destinado a dar informações e mostrar o passo de uma solenidade de Colação de Grau.</a:t>
            </a:r>
          </a:p>
          <a:p>
            <a:endParaRPr lang="pt-BR" sz="2200" dirty="0">
              <a:latin typeface="Arial" panose="020B0604020202020204" pitchFamily="34" charset="0"/>
              <a:cs typeface="Arial" panose="020B0604020202020204" pitchFamily="34" charset="0"/>
            </a:endParaRPr>
          </a:p>
          <a:p>
            <a:r>
              <a:rPr lang="pt-BR" sz="2200" dirty="0">
                <a:latin typeface="Arial" panose="020B0604020202020204" pitchFamily="34" charset="0"/>
                <a:cs typeface="Arial" panose="020B0604020202020204" pitchFamily="34" charset="0"/>
              </a:rPr>
              <a:t>Antes, porém, é preciso destacar que está endereçado aos PROVÁVEIS FORMANDOS e que nem todos atingirão a condição de Formandos, necessitando cumprir todas as exigências e requisitos de cada curso.</a:t>
            </a:r>
          </a:p>
          <a:p>
            <a:endParaRPr lang="pt-BR" sz="2200" dirty="0">
              <a:latin typeface="Arial" panose="020B0604020202020204" pitchFamily="34" charset="0"/>
              <a:cs typeface="Arial" panose="020B0604020202020204" pitchFamily="34" charset="0"/>
            </a:endParaRPr>
          </a:p>
          <a:p>
            <a:r>
              <a:rPr lang="pt-BR" sz="2200" dirty="0">
                <a:latin typeface="Arial" panose="020B0604020202020204" pitchFamily="34" charset="0"/>
                <a:cs typeface="Arial" panose="020B0604020202020204" pitchFamily="34" charset="0"/>
              </a:rPr>
              <a:t>O primeiro passo é fazer o Requerimento de Colação de Grau, com o qual a </a:t>
            </a:r>
            <a:r>
              <a:rPr lang="pt-BR" sz="2200" dirty="0" err="1">
                <a:latin typeface="Arial" panose="020B0604020202020204" pitchFamily="34" charset="0"/>
                <a:cs typeface="Arial" panose="020B0604020202020204" pitchFamily="34" charset="0"/>
              </a:rPr>
              <a:t>Secacad</a:t>
            </a:r>
            <a:r>
              <a:rPr lang="pt-BR" sz="2200" dirty="0">
                <a:latin typeface="Arial" panose="020B0604020202020204" pitchFamily="34" charset="0"/>
                <a:cs typeface="Arial" panose="020B0604020202020204" pitchFamily="34" charset="0"/>
              </a:rPr>
              <a:t> começa a avaliar a situação de cada requerente.</a:t>
            </a:r>
          </a:p>
          <a:p>
            <a:endParaRPr lang="pt-BR" sz="2200" dirty="0">
              <a:latin typeface="Arial" panose="020B0604020202020204" pitchFamily="34" charset="0"/>
              <a:cs typeface="Arial" panose="020B0604020202020204" pitchFamily="34" charset="0"/>
            </a:endParaRPr>
          </a:p>
          <a:p>
            <a:r>
              <a:rPr lang="pt-BR" sz="2200" dirty="0">
                <a:latin typeface="Arial" panose="020B0604020202020204" pitchFamily="34" charset="0"/>
                <a:cs typeface="Arial" panose="020B0604020202020204" pitchFamily="34" charset="0"/>
              </a:rPr>
              <a:t>Quem não faz o Requerimento, não Cola grau.</a:t>
            </a:r>
          </a:p>
        </p:txBody>
      </p:sp>
    </p:spTree>
    <p:extLst>
      <p:ext uri="{BB962C8B-B14F-4D97-AF65-F5344CB8AC3E}">
        <p14:creationId xmlns:p14="http://schemas.microsoft.com/office/powerpoint/2010/main" val="3149992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u="sng" dirty="0"/>
              <a:t>Hino Nacional</a:t>
            </a:r>
            <a:br>
              <a:rPr lang="pt-BR" dirty="0"/>
            </a:br>
            <a:r>
              <a:rPr lang="pt-BR" sz="3300" dirty="0"/>
              <a:t>Basta ficar de pé e de frente para a plateia</a:t>
            </a:r>
            <a:r>
              <a:rPr lang="pt-BR" dirty="0"/>
              <a:t>.</a:t>
            </a:r>
          </a:p>
        </p:txBody>
      </p:sp>
      <p:pic>
        <p:nvPicPr>
          <p:cNvPr id="10" name="Picture 2" descr="https://c2.staticflickr.com/9/8102/8583422369_f3e5898f37_c.jpg">
            <a:extLst>
              <a:ext uri="{FF2B5EF4-FFF2-40B4-BE49-F238E27FC236}">
                <a16:creationId xmlns:a16="http://schemas.microsoft.com/office/drawing/2014/main" id="{16A81126-1B66-40EB-A8CF-53C9E9916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3689" y="3821812"/>
            <a:ext cx="3713745" cy="278530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www.agorams.com.br/jornal/wp-content/uploads/2012/02/Cola%C3%A7%C3%A3o-EaD_Unigran.jpg">
            <a:extLst>
              <a:ext uri="{FF2B5EF4-FFF2-40B4-BE49-F238E27FC236}">
                <a16:creationId xmlns:a16="http://schemas.microsoft.com/office/drawing/2014/main" id="{7C7720B3-55AD-4925-8CB5-15A7049569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76" y="1650558"/>
            <a:ext cx="3676125" cy="245266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gestão da ti,tecnologia da informação,uniseb,coc,faculdade,colação de grau,ti">
            <a:extLst>
              <a:ext uri="{FF2B5EF4-FFF2-40B4-BE49-F238E27FC236}">
                <a16:creationId xmlns:a16="http://schemas.microsoft.com/office/drawing/2014/main" id="{DD367587-D801-4AC0-BF00-E7B94C323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196" y="4392500"/>
            <a:ext cx="2753083" cy="22024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http://www.fiap.com.br/wp-content/uploads/2012/05/galeria.jpg">
            <a:extLst>
              <a:ext uri="{FF2B5EF4-FFF2-40B4-BE49-F238E27FC236}">
                <a16:creationId xmlns:a16="http://schemas.microsoft.com/office/drawing/2014/main" id="{67F37F0C-CECA-45CF-BED8-0101A59E48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9863" y="1967401"/>
            <a:ext cx="3337571" cy="1818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796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CFFDFFC1-3503-4676-A05A-F99682351E4F}"/>
              </a:ext>
            </a:extLst>
          </p:cNvPr>
          <p:cNvSpPr txBox="1"/>
          <p:nvPr/>
        </p:nvSpPr>
        <p:spPr>
          <a:xfrm>
            <a:off x="570442" y="298090"/>
            <a:ext cx="8003115" cy="1938992"/>
          </a:xfrm>
          <a:prstGeom prst="rect">
            <a:avLst/>
          </a:prstGeom>
          <a:noFill/>
        </p:spPr>
        <p:txBody>
          <a:bodyPr wrap="square" rtlCol="0">
            <a:spAutoFit/>
          </a:bodyPr>
          <a:lstStyle/>
          <a:p>
            <a:pPr algn="ctr"/>
            <a:r>
              <a:rPr lang="pt-BR" sz="4000" dirty="0"/>
              <a:t>Durante a execução do Hino Nacional, </a:t>
            </a:r>
            <a:r>
              <a:rPr lang="pt-BR" sz="4000" u="sng" dirty="0"/>
              <a:t>NÃO</a:t>
            </a:r>
            <a:r>
              <a:rPr lang="pt-BR" sz="4000" dirty="0"/>
              <a:t> se deve  colocar a mão no peito, nem se virar para a bandeira</a:t>
            </a:r>
          </a:p>
        </p:txBody>
      </p:sp>
      <p:grpSp>
        <p:nvGrpSpPr>
          <p:cNvPr id="10" name="Agrupar 9">
            <a:extLst>
              <a:ext uri="{FF2B5EF4-FFF2-40B4-BE49-F238E27FC236}">
                <a16:creationId xmlns:a16="http://schemas.microsoft.com/office/drawing/2014/main" id="{87768DE5-C613-4E91-B53E-74ADC70AFAC3}"/>
              </a:ext>
            </a:extLst>
          </p:cNvPr>
          <p:cNvGrpSpPr/>
          <p:nvPr/>
        </p:nvGrpSpPr>
        <p:grpSpPr>
          <a:xfrm>
            <a:off x="1547664" y="2462588"/>
            <a:ext cx="6552728" cy="4097322"/>
            <a:chOff x="1734616" y="2602347"/>
            <a:chExt cx="5198866" cy="3346933"/>
          </a:xfrm>
        </p:grpSpPr>
        <p:pic>
          <p:nvPicPr>
            <p:cNvPr id="4" name="Picture 2" descr="http://www.paratyonline.com/jornal/wp-content/uploads/2011/08/uniderp-paraty-1.jpg">
              <a:extLst>
                <a:ext uri="{FF2B5EF4-FFF2-40B4-BE49-F238E27FC236}">
                  <a16:creationId xmlns:a16="http://schemas.microsoft.com/office/drawing/2014/main" id="{DAA67578-4DC6-4C97-9F6A-54CBB806F3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4616" y="2602347"/>
              <a:ext cx="5040560" cy="334693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to 4">
              <a:extLst>
                <a:ext uri="{FF2B5EF4-FFF2-40B4-BE49-F238E27FC236}">
                  <a16:creationId xmlns:a16="http://schemas.microsoft.com/office/drawing/2014/main" id="{199363D6-64B4-4603-B370-56CD28B51C11}"/>
                </a:ext>
              </a:extLst>
            </p:cNvPr>
            <p:cNvCxnSpPr/>
            <p:nvPr/>
          </p:nvCxnSpPr>
          <p:spPr>
            <a:xfrm>
              <a:off x="1915885" y="3014954"/>
              <a:ext cx="2016224" cy="1872208"/>
            </a:xfrm>
            <a:prstGeom prst="line">
              <a:avLst/>
            </a:prstGeom>
            <a:ln w="130175"/>
          </p:spPr>
          <p:style>
            <a:lnRef idx="3">
              <a:schemeClr val="accent2"/>
            </a:lnRef>
            <a:fillRef idx="0">
              <a:schemeClr val="accent2"/>
            </a:fillRef>
            <a:effectRef idx="2">
              <a:schemeClr val="accent2"/>
            </a:effectRef>
            <a:fontRef idx="minor">
              <a:schemeClr val="tx1"/>
            </a:fontRef>
          </p:style>
        </p:cxnSp>
        <p:cxnSp>
          <p:nvCxnSpPr>
            <p:cNvPr id="6" name="Conector reto 5">
              <a:extLst>
                <a:ext uri="{FF2B5EF4-FFF2-40B4-BE49-F238E27FC236}">
                  <a16:creationId xmlns:a16="http://schemas.microsoft.com/office/drawing/2014/main" id="{05DA8BD6-4057-4EA9-A5D9-F4E67362C88B}"/>
                </a:ext>
              </a:extLst>
            </p:cNvPr>
            <p:cNvCxnSpPr/>
            <p:nvPr/>
          </p:nvCxnSpPr>
          <p:spPr>
            <a:xfrm flipV="1">
              <a:off x="1763688" y="3279597"/>
              <a:ext cx="2462562" cy="1960984"/>
            </a:xfrm>
            <a:prstGeom prst="line">
              <a:avLst/>
            </a:prstGeom>
            <a:ln w="130175"/>
          </p:spPr>
          <p:style>
            <a:lnRef idx="3">
              <a:schemeClr val="accent2"/>
            </a:lnRef>
            <a:fillRef idx="0">
              <a:schemeClr val="accent2"/>
            </a:fillRef>
            <a:effectRef idx="2">
              <a:schemeClr val="accent2"/>
            </a:effectRef>
            <a:fontRef idx="minor">
              <a:schemeClr val="tx1"/>
            </a:fontRef>
          </p:style>
        </p:cxnSp>
        <p:cxnSp>
          <p:nvCxnSpPr>
            <p:cNvPr id="8" name="Conector reto 7">
              <a:extLst>
                <a:ext uri="{FF2B5EF4-FFF2-40B4-BE49-F238E27FC236}">
                  <a16:creationId xmlns:a16="http://schemas.microsoft.com/office/drawing/2014/main" id="{7A944ACA-7975-4ABF-A6B8-F1AB2AEC494E}"/>
                </a:ext>
              </a:extLst>
            </p:cNvPr>
            <p:cNvCxnSpPr/>
            <p:nvPr/>
          </p:nvCxnSpPr>
          <p:spPr>
            <a:xfrm>
              <a:off x="4280887" y="2928941"/>
              <a:ext cx="2016224" cy="1872208"/>
            </a:xfrm>
            <a:prstGeom prst="line">
              <a:avLst/>
            </a:prstGeom>
            <a:ln w="130175"/>
          </p:spPr>
          <p:style>
            <a:lnRef idx="3">
              <a:schemeClr val="accent2"/>
            </a:lnRef>
            <a:fillRef idx="0">
              <a:schemeClr val="accent2"/>
            </a:fillRef>
            <a:effectRef idx="2">
              <a:schemeClr val="accent2"/>
            </a:effectRef>
            <a:fontRef idx="minor">
              <a:schemeClr val="tx1"/>
            </a:fontRef>
          </p:style>
        </p:cxnSp>
        <p:cxnSp>
          <p:nvCxnSpPr>
            <p:cNvPr id="9" name="Conector reto 8">
              <a:extLst>
                <a:ext uri="{FF2B5EF4-FFF2-40B4-BE49-F238E27FC236}">
                  <a16:creationId xmlns:a16="http://schemas.microsoft.com/office/drawing/2014/main" id="{F18F4459-24E7-4247-823C-5FFFAB6A8890}"/>
                </a:ext>
              </a:extLst>
            </p:cNvPr>
            <p:cNvCxnSpPr/>
            <p:nvPr/>
          </p:nvCxnSpPr>
          <p:spPr>
            <a:xfrm flipV="1">
              <a:off x="4470920" y="3106335"/>
              <a:ext cx="2462562" cy="1960984"/>
            </a:xfrm>
            <a:prstGeom prst="line">
              <a:avLst/>
            </a:prstGeom>
            <a:ln w="130175"/>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194718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274638"/>
            <a:ext cx="9144000" cy="3154362"/>
          </a:xfrm>
        </p:spPr>
        <p:txBody>
          <a:bodyPr>
            <a:normAutofit fontScale="90000"/>
          </a:bodyPr>
          <a:lstStyle/>
          <a:p>
            <a:r>
              <a:rPr lang="pt-BR" sz="2700" dirty="0"/>
              <a:t>Se a turma for prestar homenagem com entrega de placas ou outro tipo, deverá providenciar por conta da turma, já que a </a:t>
            </a:r>
            <a:r>
              <a:rPr lang="pt-BR" sz="2700" dirty="0" err="1"/>
              <a:t>Uenf</a:t>
            </a:r>
            <a:r>
              <a:rPr lang="pt-BR" sz="2700" dirty="0"/>
              <a:t> </a:t>
            </a:r>
            <a:r>
              <a:rPr lang="pt-BR" sz="2700" b="1" u="sng" dirty="0"/>
              <a:t>não</a:t>
            </a:r>
            <a:r>
              <a:rPr lang="pt-BR" sz="2700" dirty="0"/>
              <a:t> fornece.  Placas, flores, ou outro tipo de “mimos” tem seus custos e devem ser arcados pelos formandos.</a:t>
            </a:r>
            <a:br>
              <a:rPr lang="pt-BR" sz="2700" dirty="0"/>
            </a:br>
            <a:r>
              <a:rPr lang="pt-BR" sz="2700" dirty="0"/>
              <a:t>Na hora da entrega, o (a) escolhido  (a) será chamado  (a),  assim como quem tiver recebendo a homenagem; irão à frente do palco, posarão para fotos e retornarão aos seus respectivos lugares.</a:t>
            </a:r>
            <a:br>
              <a:rPr lang="pt-BR" sz="2000" dirty="0"/>
            </a:br>
            <a:br>
              <a:rPr lang="pt-BR" sz="2000" dirty="0"/>
            </a:br>
            <a:endParaRPr lang="pt-BR" sz="2000" dirty="0"/>
          </a:p>
        </p:txBody>
      </p:sp>
      <p:pic>
        <p:nvPicPr>
          <p:cNvPr id="1536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3592234"/>
            <a:ext cx="4248472" cy="2824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8551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http://3.bp.blogspot.com/_GJtp4hQU-7k/TLiuvdk3kOI/AAAAAAAAAFI/MjIlDUE-bkw/s1600/DSC0285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039" y="692696"/>
            <a:ext cx="4932040" cy="369903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rot="19550112">
            <a:off x="-552294" y="2498274"/>
            <a:ext cx="6912768" cy="1569660"/>
          </a:xfrm>
          <a:prstGeom prst="rect">
            <a:avLst/>
          </a:prstGeom>
          <a:noFill/>
        </p:spPr>
        <p:txBody>
          <a:bodyPr wrap="square" lIns="91440" tIns="45720" rIns="91440" bIns="45720">
            <a:spAutoFit/>
          </a:bodyPr>
          <a:lstStyle/>
          <a:p>
            <a:pPr algn="ctr"/>
            <a:r>
              <a:rPr lang="pt-BR" sz="9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5 </a:t>
            </a:r>
            <a:r>
              <a:rPr lang="pt-BR" sz="9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minutos</a:t>
            </a:r>
          </a:p>
        </p:txBody>
      </p:sp>
      <p:sp>
        <p:nvSpPr>
          <p:cNvPr id="2" name="CaixaDeTexto 1"/>
          <p:cNvSpPr txBox="1"/>
          <p:nvPr/>
        </p:nvSpPr>
        <p:spPr>
          <a:xfrm>
            <a:off x="5364088" y="188640"/>
            <a:ext cx="3240360" cy="6001643"/>
          </a:xfrm>
          <a:prstGeom prst="rect">
            <a:avLst/>
          </a:prstGeom>
          <a:noFill/>
        </p:spPr>
        <p:txBody>
          <a:bodyPr wrap="square" rtlCol="0">
            <a:spAutoFit/>
          </a:bodyPr>
          <a:lstStyle/>
          <a:p>
            <a:r>
              <a:rPr lang="pt-BR" sz="2400" dirty="0"/>
              <a:t>Os discursos terão tempo máximo de 5 minutos e devem ser escritos pela turma. Deve ser levado impresso e lido quando ocorrer a chamada para tanto, por quem tiver sido escolhido/sorteado como Orador de turma.</a:t>
            </a:r>
          </a:p>
          <a:p>
            <a:r>
              <a:rPr lang="pt-BR" sz="2400" dirty="0"/>
              <a:t>Deve-se ter em mente que não é hora de ser individual, já que estará representando um grupo de pessoas.</a:t>
            </a:r>
          </a:p>
          <a:p>
            <a:endParaRPr lang="pt-BR" sz="2400" dirty="0"/>
          </a:p>
        </p:txBody>
      </p:sp>
      <p:sp>
        <p:nvSpPr>
          <p:cNvPr id="3" name="CaixaDeTexto 2">
            <a:extLst>
              <a:ext uri="{FF2B5EF4-FFF2-40B4-BE49-F238E27FC236}">
                <a16:creationId xmlns:a16="http://schemas.microsoft.com/office/drawing/2014/main" id="{D3D3A535-C3FE-96AE-3629-6A35D3A6CCD7}"/>
              </a:ext>
            </a:extLst>
          </p:cNvPr>
          <p:cNvSpPr txBox="1"/>
          <p:nvPr/>
        </p:nvSpPr>
        <p:spPr>
          <a:xfrm>
            <a:off x="395536" y="5873512"/>
            <a:ext cx="770485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pt-BR" dirty="0"/>
              <a:t>PROVAVELMENTE HAVERÁ SORTEIO PARA TER SOMENTE UM ORADOR POR DIA!</a:t>
            </a:r>
          </a:p>
        </p:txBody>
      </p:sp>
    </p:spTree>
    <p:extLst>
      <p:ext uri="{BB962C8B-B14F-4D97-AF65-F5344CB8AC3E}">
        <p14:creationId xmlns:p14="http://schemas.microsoft.com/office/powerpoint/2010/main" val="3645648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504" y="274638"/>
            <a:ext cx="8856984" cy="2722314"/>
          </a:xfrm>
        </p:spPr>
        <p:txBody>
          <a:bodyPr>
            <a:noAutofit/>
          </a:bodyPr>
          <a:lstStyle/>
          <a:p>
            <a:r>
              <a:rPr lang="pt-BR" sz="2400" dirty="0"/>
              <a:t>A hora do </a:t>
            </a:r>
            <a:r>
              <a:rPr lang="pt-BR" sz="2400" u="sng" dirty="0"/>
              <a:t>Juramento</a:t>
            </a:r>
            <a:r>
              <a:rPr lang="pt-BR" sz="2400" dirty="0"/>
              <a:t> é especialmente solene e legalmente eficaz: somente após tal procedimento é que o estudante se torna graduado.</a:t>
            </a:r>
            <a:br>
              <a:rPr lang="pt-BR" sz="2400" dirty="0"/>
            </a:br>
            <a:r>
              <a:rPr lang="pt-BR" sz="2400" dirty="0"/>
              <a:t>É um momento de seriedade e de compromisso, que não permite descontrações e sequer tem música como acompanhamento.</a:t>
            </a:r>
            <a:br>
              <a:rPr lang="pt-BR" sz="2400" dirty="0"/>
            </a:br>
            <a:r>
              <a:rPr lang="pt-BR" sz="2400" dirty="0"/>
              <a:t>Um  (a) formando  (a) escolhido (a) vai até a tribuna ler o juramento oficial, que já estará impresso. Não precisa imprimir nem decorar. </a:t>
            </a:r>
          </a:p>
        </p:txBody>
      </p:sp>
      <p:pic>
        <p:nvPicPr>
          <p:cNvPr id="10242" name="Picture 2" descr="http://www.fotopacifico.com.br/maisfotos/zoom284-colacao-de-grau-da-chrisfapi--administracao,-contabeis-e-direito-9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478356"/>
            <a:ext cx="4392488" cy="2920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107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0" y="188640"/>
            <a:ext cx="8640960" cy="1872208"/>
          </a:xfrm>
        </p:spPr>
        <p:txBody>
          <a:bodyPr>
            <a:noAutofit/>
          </a:bodyPr>
          <a:lstStyle/>
          <a:p>
            <a:r>
              <a:rPr lang="pt-BR" sz="2400" dirty="0"/>
              <a:t>Os outros formandos daquele curso ou daquele segmento, deverão ficar de pé, braço direito estendido na posição horizontal e repetir cada frase proferida. Destaca-se que é um momento de seriedade e de compromisso, que não permite descontrações e sequer tem música como acompanhamento.  </a:t>
            </a:r>
          </a:p>
        </p:txBody>
      </p:sp>
      <p:pic>
        <p:nvPicPr>
          <p:cNvPr id="5122" name="Picture 2" descr="http://www.cdn.ueg.br/imagens/ueg/galeria/imagens/875/1097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90" y="3789040"/>
            <a:ext cx="4641182" cy="28053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cdn.ueg.br/imagens/ueg/galeria/imagens/805/98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1372" y="2060848"/>
            <a:ext cx="4374028" cy="2925739"/>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38A4FA19-8D64-86F7-B147-6908A9E9647E}"/>
              </a:ext>
            </a:extLst>
          </p:cNvPr>
          <p:cNvSpPr txBox="1"/>
          <p:nvPr/>
        </p:nvSpPr>
        <p:spPr>
          <a:xfrm>
            <a:off x="100190" y="2636912"/>
            <a:ext cx="4641182" cy="1200329"/>
          </a:xfrm>
          <a:prstGeom prst="rect">
            <a:avLst/>
          </a:prstGeom>
          <a:noFill/>
        </p:spPr>
        <p:txBody>
          <a:bodyPr wrap="square" rtlCol="0">
            <a:spAutoFit/>
          </a:bodyPr>
          <a:lstStyle/>
          <a:p>
            <a:pPr algn="ctr"/>
            <a:r>
              <a:rPr lang="pt-BR" sz="2400" b="1" dirty="0">
                <a:solidFill>
                  <a:srgbClr val="FF0000"/>
                </a:solidFill>
                <a:latin typeface="Algerian" panose="04020705040A02060702" pitchFamily="82" charset="0"/>
              </a:rPr>
              <a:t>Quem não participa do juramento, não tem o seu grau outorgado.</a:t>
            </a:r>
          </a:p>
        </p:txBody>
      </p:sp>
    </p:spTree>
    <p:extLst>
      <p:ext uri="{BB962C8B-B14F-4D97-AF65-F5344CB8AC3E}">
        <p14:creationId xmlns:p14="http://schemas.microsoft.com/office/powerpoint/2010/main" val="721038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504" y="692696"/>
            <a:ext cx="8579296" cy="5472608"/>
          </a:xfrm>
        </p:spPr>
        <p:txBody>
          <a:bodyPr>
            <a:noAutofit/>
          </a:bodyPr>
          <a:lstStyle/>
          <a:p>
            <a:r>
              <a:rPr lang="pt-BR" sz="3000" dirty="0"/>
              <a:t>Depois dos juramentos, o Reitor faz a outorga dos respectivos graus.</a:t>
            </a:r>
            <a:br>
              <a:rPr lang="pt-BR" sz="3000" dirty="0"/>
            </a:br>
            <a:r>
              <a:rPr lang="pt-BR" sz="3000" dirty="0"/>
              <a:t>Os formandos tornam-se, então, graduados e há nesse momento a representação da passagem da vida estudantil para a profissional. </a:t>
            </a:r>
            <a:br>
              <a:rPr lang="pt-BR" sz="3000" dirty="0"/>
            </a:br>
            <a:r>
              <a:rPr lang="pt-BR" sz="3000" dirty="0"/>
              <a:t>É a hora do CAPELO.</a:t>
            </a:r>
            <a:br>
              <a:rPr lang="pt-BR" sz="3000" dirty="0"/>
            </a:br>
            <a:r>
              <a:rPr lang="pt-BR" sz="3000" dirty="0"/>
              <a:t>Um  (a) formando (a) escolhido (a)  será chamado (a) e irá até a frente dos demais. </a:t>
            </a:r>
            <a:br>
              <a:rPr lang="pt-BR" sz="3000" dirty="0"/>
            </a:br>
            <a:r>
              <a:rPr lang="pt-BR" sz="3000" dirty="0"/>
              <a:t>Ele  (a) erguerá seu capelo com ambas as mãos e o colocará sobre sua cabeça. Esse gesto deverá ser repetido por todos e então ocorrerá  a execução de uma música representativa.</a:t>
            </a:r>
          </a:p>
        </p:txBody>
      </p:sp>
    </p:spTree>
    <p:extLst>
      <p:ext uri="{BB962C8B-B14F-4D97-AF65-F5344CB8AC3E}">
        <p14:creationId xmlns:p14="http://schemas.microsoft.com/office/powerpoint/2010/main" val="2190431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9E0FE18E-124A-E452-A5E0-C7592FC65973}"/>
              </a:ext>
            </a:extLst>
          </p:cNvPr>
          <p:cNvSpPr txBox="1"/>
          <p:nvPr/>
        </p:nvSpPr>
        <p:spPr>
          <a:xfrm>
            <a:off x="0" y="3958862"/>
            <a:ext cx="9144000" cy="2677656"/>
          </a:xfrm>
          <a:prstGeom prst="rect">
            <a:avLst/>
          </a:prstGeom>
          <a:noFill/>
        </p:spPr>
        <p:txBody>
          <a:bodyPr wrap="square" rtlCol="0">
            <a:spAutoFit/>
          </a:bodyPr>
          <a:lstStyle/>
          <a:p>
            <a:pPr algn="just"/>
            <a:r>
              <a:rPr lang="pt-BR" sz="2800" dirty="0"/>
              <a:t>O (a) escolhido (a) vai até a frente dos formandos, vira-se para eles e levante o capelo com as duas mãos. </a:t>
            </a:r>
          </a:p>
          <a:p>
            <a:pPr algn="just"/>
            <a:r>
              <a:rPr lang="pt-BR" sz="2800" dirty="0"/>
              <a:t>Conta mentalmente até 2 e vai baixando as mãos até colocar o cabelo em sua cabeça. Os formandos, em seus lugares, seguirão os gestos que a pessoa que estiver à frente fizer e todos também colocarão os capelos em suas cabeças.</a:t>
            </a:r>
          </a:p>
        </p:txBody>
      </p:sp>
      <p:pic>
        <p:nvPicPr>
          <p:cNvPr id="15" name="Imagem 14">
            <a:extLst>
              <a:ext uri="{FF2B5EF4-FFF2-40B4-BE49-F238E27FC236}">
                <a16:creationId xmlns:a16="http://schemas.microsoft.com/office/drawing/2014/main" id="{65C1603D-107B-4E73-A524-87ED67FD84D0}"/>
              </a:ext>
            </a:extLst>
          </p:cNvPr>
          <p:cNvPicPr>
            <a:picLocks noChangeAspect="1"/>
          </p:cNvPicPr>
          <p:nvPr/>
        </p:nvPicPr>
        <p:blipFill>
          <a:blip r:embed="rId2"/>
          <a:stretch>
            <a:fillRect/>
          </a:stretch>
        </p:blipFill>
        <p:spPr>
          <a:xfrm>
            <a:off x="683568" y="234587"/>
            <a:ext cx="7562850" cy="3724275"/>
          </a:xfrm>
          <a:prstGeom prst="rect">
            <a:avLst/>
          </a:prstGeom>
        </p:spPr>
      </p:pic>
    </p:spTree>
    <p:extLst>
      <p:ext uri="{BB962C8B-B14F-4D97-AF65-F5344CB8AC3E}">
        <p14:creationId xmlns:p14="http://schemas.microsoft.com/office/powerpoint/2010/main" val="19534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80E1E36-EE16-805C-D217-8108D2CA3D8D}"/>
              </a:ext>
            </a:extLst>
          </p:cNvPr>
          <p:cNvSpPr>
            <a:spLocks noGrp="1"/>
          </p:cNvSpPr>
          <p:nvPr>
            <p:ph type="title"/>
          </p:nvPr>
        </p:nvSpPr>
        <p:spPr/>
        <p:txBody>
          <a:bodyPr>
            <a:normAutofit fontScale="90000"/>
          </a:bodyPr>
          <a:lstStyle/>
          <a:p>
            <a:r>
              <a:rPr lang="pt-BR" dirty="0"/>
              <a:t>TODOS OS FORMANDOS COLOCAM SEUS CAPELOS.</a:t>
            </a:r>
          </a:p>
        </p:txBody>
      </p:sp>
      <p:pic>
        <p:nvPicPr>
          <p:cNvPr id="5" name="Imagem 4">
            <a:extLst>
              <a:ext uri="{FF2B5EF4-FFF2-40B4-BE49-F238E27FC236}">
                <a16:creationId xmlns:a16="http://schemas.microsoft.com/office/drawing/2014/main" id="{B27A47C7-868F-661D-791F-6943349F7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2060848"/>
            <a:ext cx="8040024" cy="4522514"/>
          </a:xfrm>
          <a:prstGeom prst="rect">
            <a:avLst/>
          </a:prstGeom>
        </p:spPr>
      </p:pic>
    </p:spTree>
    <p:extLst>
      <p:ext uri="{BB962C8B-B14F-4D97-AF65-F5344CB8AC3E}">
        <p14:creationId xmlns:p14="http://schemas.microsoft.com/office/powerpoint/2010/main" val="704911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3154362"/>
          </a:xfrm>
        </p:spPr>
        <p:txBody>
          <a:bodyPr>
            <a:noAutofit/>
          </a:bodyPr>
          <a:lstStyle/>
          <a:p>
            <a:r>
              <a:rPr lang="pt-BR" sz="3000" dirty="0"/>
              <a:t>Quando for chamado (a) para receber o canudo, será em ordem alfabética e todos serão chamados individualmente. Ir até a mesa, receber o canudo, posar para fotos e cumprimentar a todos os integrantes da mesa.</a:t>
            </a:r>
            <a:br>
              <a:rPr lang="pt-BR" sz="3000" dirty="0"/>
            </a:br>
            <a:endParaRPr lang="pt-BR" sz="3000" dirty="0"/>
          </a:p>
        </p:txBody>
      </p:sp>
      <p:pic>
        <p:nvPicPr>
          <p:cNvPr id="17414" name="Picture 6" descr="http://www.ufjf.br/secom/files/2013/09/0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02" y="2852936"/>
            <a:ext cx="4513869" cy="315436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188" y="4077072"/>
            <a:ext cx="4857812" cy="2629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8727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05EA19F0-EE86-02E8-A05E-BD88E0B267E6}"/>
              </a:ext>
            </a:extLst>
          </p:cNvPr>
          <p:cNvSpPr/>
          <p:nvPr/>
        </p:nvSpPr>
        <p:spPr>
          <a:xfrm>
            <a:off x="323528" y="404665"/>
            <a:ext cx="8136904" cy="5400599"/>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1698A350-742E-1EAE-4BDA-7762FCF6DD03}"/>
              </a:ext>
            </a:extLst>
          </p:cNvPr>
          <p:cNvSpPr txBox="1"/>
          <p:nvPr/>
        </p:nvSpPr>
        <p:spPr>
          <a:xfrm>
            <a:off x="395536" y="1340768"/>
            <a:ext cx="7992888" cy="3477875"/>
          </a:xfrm>
          <a:prstGeom prst="rect">
            <a:avLst/>
          </a:prstGeom>
          <a:noFill/>
        </p:spPr>
        <p:txBody>
          <a:bodyPr wrap="square">
            <a:spAutoFit/>
          </a:bodyPr>
          <a:lstStyle/>
          <a:p>
            <a:pPr algn="just"/>
            <a:r>
              <a:rPr lang="pt-BR" sz="2200" dirty="0">
                <a:latin typeface="Arial" panose="020B0604020202020204" pitchFamily="34" charset="0"/>
                <a:cs typeface="Arial" panose="020B0604020202020204" pitchFamily="34" charset="0"/>
              </a:rPr>
              <a:t>PROVÁVEIS FORMANDOS são os listados pelas coordenações de curso, mas para que possam ser considerados aptos para Colar grau, é necessário que a Secretaria Acadêmica (SECACAD) informe quem são os estudantes que conseguiram chegar à condição de efetivo Formando.</a:t>
            </a:r>
          </a:p>
          <a:p>
            <a:pPr algn="just"/>
            <a:endParaRPr lang="pt-BR" sz="2200" dirty="0">
              <a:latin typeface="Arial" panose="020B0604020202020204" pitchFamily="34" charset="0"/>
              <a:cs typeface="Arial" panose="020B0604020202020204" pitchFamily="34" charset="0"/>
            </a:endParaRPr>
          </a:p>
          <a:p>
            <a:pPr algn="just"/>
            <a:r>
              <a:rPr lang="pt-BR" sz="2200" dirty="0">
                <a:latin typeface="Arial" panose="020B0604020202020204" pitchFamily="34" charset="0"/>
                <a:cs typeface="Arial" panose="020B0604020202020204" pitchFamily="34" charset="0"/>
              </a:rPr>
              <a:t>Não podemos esperar até que todos estejam liberados pela SECACAD, e, por isso, todos receberão as mensagens, mas nem todos poderão comparecer às cerimônias.</a:t>
            </a:r>
          </a:p>
        </p:txBody>
      </p:sp>
    </p:spTree>
    <p:extLst>
      <p:ext uri="{BB962C8B-B14F-4D97-AF65-F5344CB8AC3E}">
        <p14:creationId xmlns:p14="http://schemas.microsoft.com/office/powerpoint/2010/main" val="3643656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323528" y="332656"/>
            <a:ext cx="8352928" cy="2862322"/>
          </a:xfrm>
          <a:prstGeom prst="rect">
            <a:avLst/>
          </a:prstGeom>
          <a:noFill/>
        </p:spPr>
        <p:txBody>
          <a:bodyPr wrap="square" rtlCol="0">
            <a:spAutoFit/>
          </a:bodyPr>
          <a:lstStyle/>
          <a:p>
            <a:r>
              <a:rPr lang="pt-BR" sz="4000" b="1" dirty="0"/>
              <a:t>Após os cumprimentos, </a:t>
            </a:r>
          </a:p>
          <a:p>
            <a:pPr algn="ctr"/>
            <a:r>
              <a:rPr lang="pt-BR" sz="6000" b="1" dirty="0"/>
              <a:t>É OBRIGATORIO </a:t>
            </a:r>
          </a:p>
          <a:p>
            <a:r>
              <a:rPr lang="pt-BR" sz="4000" b="1" dirty="0"/>
              <a:t>ir até a mesinha nos fundos para assinar a ata de presença.</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501008"/>
            <a:ext cx="4157664" cy="2328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687" y="3397115"/>
            <a:ext cx="4360739" cy="3380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8540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7544" y="1628800"/>
            <a:ext cx="8229600" cy="3010346"/>
          </a:xfrm>
        </p:spPr>
        <p:txBody>
          <a:bodyPr>
            <a:normAutofit fontScale="90000"/>
          </a:bodyPr>
          <a:lstStyle/>
          <a:p>
            <a:r>
              <a:rPr lang="pt-BR" dirty="0"/>
              <a:t>O Reitor fará seu discurso e encerrará a solenidade.</a:t>
            </a:r>
            <a:br>
              <a:rPr lang="pt-BR" dirty="0"/>
            </a:br>
            <a:br>
              <a:rPr lang="pt-BR" dirty="0"/>
            </a:br>
            <a:r>
              <a:rPr lang="pt-BR" dirty="0"/>
              <a:t>Em seguida é só jogar os capelos para o alto e comemorar.</a:t>
            </a:r>
          </a:p>
        </p:txBody>
      </p:sp>
    </p:spTree>
    <p:extLst>
      <p:ext uri="{BB962C8B-B14F-4D97-AF65-F5344CB8AC3E}">
        <p14:creationId xmlns:p14="http://schemas.microsoft.com/office/powerpoint/2010/main" val="122605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ensaiosdegenero.files.wordpress.com/2014/01/gc3aanero-e-educac3a7c3a3o-paradoxo-3.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393" y="3504647"/>
            <a:ext cx="4852655" cy="3236721"/>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36E88CBE-6C54-AFBF-EDD2-A1C75FA8B7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5816" y="116632"/>
            <a:ext cx="6003590" cy="3377179"/>
          </a:xfrm>
          <a:prstGeom prst="rect">
            <a:avLst/>
          </a:prstGeom>
        </p:spPr>
      </p:pic>
    </p:spTree>
    <p:extLst>
      <p:ext uri="{BB962C8B-B14F-4D97-AF65-F5344CB8AC3E}">
        <p14:creationId xmlns:p14="http://schemas.microsoft.com/office/powerpoint/2010/main" val="383305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8FE1C5-2EA8-089D-0AC2-90DC354DD571}"/>
              </a:ext>
            </a:extLst>
          </p:cNvPr>
          <p:cNvSpPr>
            <a:spLocks noGrp="1"/>
          </p:cNvSpPr>
          <p:nvPr>
            <p:ph type="title"/>
          </p:nvPr>
        </p:nvSpPr>
        <p:spPr>
          <a:xfrm>
            <a:off x="457200" y="15726"/>
            <a:ext cx="8229600" cy="1143000"/>
          </a:xfrm>
        </p:spPr>
        <p:txBody>
          <a:bodyPr>
            <a:normAutofit/>
          </a:bodyPr>
          <a:lstStyle/>
          <a:p>
            <a:r>
              <a:rPr lang="pt-BR" dirty="0"/>
              <a:t>Após sorteio, ficou decidido:</a:t>
            </a:r>
          </a:p>
        </p:txBody>
      </p:sp>
      <p:sp>
        <p:nvSpPr>
          <p:cNvPr id="3" name="Espaço Reservado para Conteúdo 2">
            <a:extLst>
              <a:ext uri="{FF2B5EF4-FFF2-40B4-BE49-F238E27FC236}">
                <a16:creationId xmlns:a16="http://schemas.microsoft.com/office/drawing/2014/main" id="{27ED06B8-AE42-2822-B29B-479BB53EDA7D}"/>
              </a:ext>
            </a:extLst>
          </p:cNvPr>
          <p:cNvSpPr>
            <a:spLocks noGrp="1"/>
          </p:cNvSpPr>
          <p:nvPr>
            <p:ph idx="1"/>
          </p:nvPr>
        </p:nvSpPr>
        <p:spPr>
          <a:xfrm>
            <a:off x="457200" y="1158726"/>
            <a:ext cx="8229600" cy="5366618"/>
          </a:xfrm>
        </p:spPr>
        <p:txBody>
          <a:bodyPr>
            <a:normAutofit fontScale="62500" lnSpcReduction="20000"/>
          </a:bodyPr>
          <a:lstStyle/>
          <a:p>
            <a:pPr marL="0" indent="0" algn="ctr">
              <a:buNone/>
            </a:pPr>
            <a:r>
              <a:rPr lang="pt-BR" sz="7700" b="1" u="sng" dirty="0"/>
              <a:t>DIA 20/12 - CCT </a:t>
            </a:r>
          </a:p>
          <a:p>
            <a:pPr marL="0" indent="0">
              <a:buNone/>
            </a:pPr>
            <a:endParaRPr lang="pt-BR" sz="7700" dirty="0"/>
          </a:p>
          <a:p>
            <a:pPr marL="0" indent="0" algn="ctr">
              <a:buNone/>
            </a:pPr>
            <a:r>
              <a:rPr lang="pt-BR" sz="7700" b="1" u="sng" dirty="0"/>
              <a:t>DIA 22/12 - CBB + CCH</a:t>
            </a:r>
          </a:p>
          <a:p>
            <a:pPr marL="0" indent="0">
              <a:buNone/>
            </a:pPr>
            <a:endParaRPr lang="pt-BR" dirty="0"/>
          </a:p>
          <a:p>
            <a:pPr marL="0" indent="0" algn="ctr">
              <a:buNone/>
            </a:pPr>
            <a:endParaRPr lang="pt-BR" sz="3700" dirty="0">
              <a:effectLst>
                <a:outerShdw blurRad="38100" dist="38100" dir="2700000" algn="tl">
                  <a:srgbClr val="000000">
                    <a:alpha val="43137"/>
                  </a:srgbClr>
                </a:outerShdw>
              </a:effectLst>
            </a:endParaRPr>
          </a:p>
          <a:p>
            <a:pPr marL="0" indent="0" algn="ctr">
              <a:buNone/>
            </a:pPr>
            <a:r>
              <a:rPr lang="pt-BR" sz="7700" dirty="0">
                <a:effectLst>
                  <a:outerShdw blurRad="38100" dist="38100" dir="2700000" algn="tl">
                    <a:srgbClr val="000000">
                      <a:alpha val="43137"/>
                    </a:srgbClr>
                  </a:outerShdw>
                </a:effectLst>
              </a:rPr>
              <a:t>HORÁRIO DE CHEGADA: 17h</a:t>
            </a:r>
          </a:p>
          <a:p>
            <a:pPr marL="0" indent="0" algn="ctr">
              <a:buNone/>
            </a:pPr>
            <a:r>
              <a:rPr lang="pt-BR" sz="7700" dirty="0">
                <a:effectLst>
                  <a:outerShdw blurRad="38100" dist="38100" dir="2700000" algn="tl">
                    <a:srgbClr val="000000">
                      <a:alpha val="43137"/>
                    </a:srgbClr>
                  </a:outerShdw>
                </a:effectLst>
              </a:rPr>
              <a:t>HORÁRIO DE INÍCIO DA CERIMÔNIA: 19h</a:t>
            </a:r>
          </a:p>
        </p:txBody>
      </p:sp>
    </p:spTree>
    <p:extLst>
      <p:ext uri="{BB962C8B-B14F-4D97-AF65-F5344CB8AC3E}">
        <p14:creationId xmlns:p14="http://schemas.microsoft.com/office/powerpoint/2010/main" val="4288834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251520" y="227385"/>
            <a:ext cx="8496944" cy="2677656"/>
          </a:xfrm>
          <a:prstGeom prst="rect">
            <a:avLst/>
          </a:prstGeom>
          <a:noFill/>
        </p:spPr>
        <p:txBody>
          <a:bodyPr wrap="square" rtlCol="0">
            <a:spAutoFit/>
          </a:bodyPr>
          <a:lstStyle/>
          <a:p>
            <a:pPr algn="ctr"/>
            <a:r>
              <a:rPr lang="pt-BR" sz="2800" dirty="0"/>
              <a:t>Todos (formandos e convidados) deverão chegar com bastante antecedência – 17 horas. </a:t>
            </a:r>
          </a:p>
          <a:p>
            <a:r>
              <a:rPr lang="pt-BR" sz="2800" dirty="0"/>
              <a:t>Isso é necessário para que todos tenham tempo de apanhar suas becas, fazer os ajustes, assinar o que for preciso, tirar fotos com familiares e amigos (antes e depois de vestir as becas). </a:t>
            </a:r>
          </a:p>
        </p:txBody>
      </p:sp>
      <p:pic>
        <p:nvPicPr>
          <p:cNvPr id="1026" name="Picture 2" descr="Formandos - Ensaio fotográfico para formatura - Recife, PE">
            <a:extLst>
              <a:ext uri="{FF2B5EF4-FFF2-40B4-BE49-F238E27FC236}">
                <a16:creationId xmlns:a16="http://schemas.microsoft.com/office/drawing/2014/main" id="{A2E0CF56-1D84-4593-9B52-3DC3326092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136" y="3243270"/>
            <a:ext cx="2273617" cy="34068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rasileiro com autismo desafia diagnósticos e se forma em medicina no MT |  Hypeness – Inovação e criatividade para todos.">
            <a:extLst>
              <a:ext uri="{FF2B5EF4-FFF2-40B4-BE49-F238E27FC236}">
                <a16:creationId xmlns:a16="http://schemas.microsoft.com/office/drawing/2014/main" id="{100DAFE4-24AC-4913-9027-3BE791891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56" y="3008085"/>
            <a:ext cx="3111983" cy="174925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descr="Fotos de Familia | Formaturas - Ensaio de Formatura com Beca e Cadeira de  Formatura - Qi Studio Fotográfico, Goiânia-Go">
            <a:extLst>
              <a:ext uri="{FF2B5EF4-FFF2-40B4-BE49-F238E27FC236}">
                <a16:creationId xmlns:a16="http://schemas.microsoft.com/office/drawing/2014/main" id="{4F436581-BC02-715C-F57D-AF92A028714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25375" y="2564728"/>
            <a:ext cx="1152128" cy="1728543"/>
          </a:xfrm>
          <a:prstGeom prst="rect">
            <a:avLst/>
          </a:prstGeom>
          <a:noFill/>
          <a:ln>
            <a:noFill/>
          </a:ln>
        </p:spPr>
      </p:pic>
      <p:pic>
        <p:nvPicPr>
          <p:cNvPr id="3" name="Imagem 2">
            <a:extLst>
              <a:ext uri="{FF2B5EF4-FFF2-40B4-BE49-F238E27FC236}">
                <a16:creationId xmlns:a16="http://schemas.microsoft.com/office/drawing/2014/main" id="{1E578458-9788-95FC-DFC6-54385179D29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96136" y="4421334"/>
            <a:ext cx="2712703" cy="1805367"/>
          </a:xfrm>
          <a:prstGeom prst="rect">
            <a:avLst/>
          </a:prstGeom>
          <a:noFill/>
          <a:ln>
            <a:noFill/>
          </a:ln>
        </p:spPr>
      </p:pic>
      <p:pic>
        <p:nvPicPr>
          <p:cNvPr id="5" name="Imagem 4" descr="Fotos de Família | X1A - Fotografia | Sua família ainda mais Linda">
            <a:extLst>
              <a:ext uri="{FF2B5EF4-FFF2-40B4-BE49-F238E27FC236}">
                <a16:creationId xmlns:a16="http://schemas.microsoft.com/office/drawing/2014/main" id="{EBE87381-6432-DFD6-2FE4-5AE77F36869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62195" y="4889283"/>
            <a:ext cx="1440159" cy="1968717"/>
          </a:xfrm>
          <a:prstGeom prst="rect">
            <a:avLst/>
          </a:prstGeom>
          <a:noFill/>
          <a:ln>
            <a:noFill/>
          </a:ln>
        </p:spPr>
      </p:pic>
    </p:spTree>
    <p:extLst>
      <p:ext uri="{BB962C8B-B14F-4D97-AF65-F5344CB8AC3E}">
        <p14:creationId xmlns:p14="http://schemas.microsoft.com/office/powerpoint/2010/main" val="3095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0" y="188640"/>
            <a:ext cx="8712968" cy="4037355"/>
          </a:xfrm>
        </p:spPr>
        <p:txBody>
          <a:bodyPr>
            <a:noAutofit/>
          </a:bodyPr>
          <a:lstStyle/>
          <a:p>
            <a:pPr algn="l"/>
            <a:r>
              <a:rPr lang="pt-BR" sz="2400" dirty="0"/>
              <a:t>Os formandos devem usar as vestes talares (becas) para as solenidade de Colação de Grau.  </a:t>
            </a:r>
            <a:br>
              <a:rPr lang="pt-BR" sz="2400" dirty="0"/>
            </a:br>
            <a:r>
              <a:rPr lang="pt-BR" sz="2400" dirty="0"/>
              <a:t>Haverá uma empresa que cederá </a:t>
            </a:r>
            <a:r>
              <a:rPr lang="pt-BR" sz="2400" u="sng" dirty="0"/>
              <a:t>gratuitamente</a:t>
            </a:r>
            <a:r>
              <a:rPr lang="pt-BR" sz="2400" dirty="0"/>
              <a:t> as becas e essa empresa poderá fotografar quem quiser comprar fotos.</a:t>
            </a:r>
            <a:br>
              <a:rPr lang="pt-BR" sz="2400" dirty="0"/>
            </a:br>
            <a:r>
              <a:rPr lang="pt-BR" sz="2400" dirty="0"/>
              <a:t>Destacamos que o fato de ter a beca por empréstimo não obriga o formando a adquirir nenhum produto ou serviço. Ninguém é obrigado a comprar fotos.</a:t>
            </a:r>
            <a:br>
              <a:rPr lang="pt-BR" sz="2400" dirty="0"/>
            </a:br>
            <a:r>
              <a:rPr lang="pt-BR" sz="2400" dirty="0"/>
              <a:t>Destaca-se também que a UENF não comercializa produtos.</a:t>
            </a:r>
            <a:br>
              <a:rPr lang="pt-BR" sz="2400" dirty="0"/>
            </a:br>
            <a:r>
              <a:rPr lang="pt-BR" sz="2400" dirty="0"/>
              <a:t>Fotografias deverão ser contratadas (</a:t>
            </a:r>
            <a:r>
              <a:rPr lang="pt-BR" sz="2400" u="sng" dirty="0"/>
              <a:t>quem quiser</a:t>
            </a:r>
            <a:r>
              <a:rPr lang="pt-BR" sz="2400" dirty="0"/>
              <a:t>) diretamente com a empresa.</a:t>
            </a:r>
            <a:br>
              <a:rPr lang="pt-BR" sz="2400" dirty="0"/>
            </a:br>
            <a:endParaRPr lang="pt-BR" sz="2400"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048" y="3789040"/>
            <a:ext cx="3697392" cy="2467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COLAÇÃO DE GRAU DOS ALUNOS DE BIOLOGIA DO CEDERJ ITAOCARA - Site Itaocara RJ">
            <a:extLst>
              <a:ext uri="{FF2B5EF4-FFF2-40B4-BE49-F238E27FC236}">
                <a16:creationId xmlns:a16="http://schemas.microsoft.com/office/drawing/2014/main" id="{30EE5BFA-FD91-4DE7-ABF2-890A41A0F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48" y="4437112"/>
            <a:ext cx="36576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238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34709" y="164246"/>
            <a:ext cx="9144000" cy="2400657"/>
          </a:xfrm>
          <a:prstGeom prst="rect">
            <a:avLst/>
          </a:prstGeom>
          <a:noFill/>
        </p:spPr>
        <p:txBody>
          <a:bodyPr wrap="square" rtlCol="0">
            <a:spAutoFit/>
          </a:bodyPr>
          <a:lstStyle/>
          <a:p>
            <a:r>
              <a:rPr lang="pt-BR" sz="3000" dirty="0"/>
              <a:t>ENTRADA DOS FORMANDOS:</a:t>
            </a:r>
          </a:p>
          <a:p>
            <a:r>
              <a:rPr lang="pt-BR" sz="3000" dirty="0"/>
              <a:t>Sem chamada nominal.</a:t>
            </a:r>
          </a:p>
          <a:p>
            <a:r>
              <a:rPr lang="pt-BR" sz="3000" dirty="0"/>
              <a:t>A chamada para entrar é por turma em ordem alfabética.</a:t>
            </a:r>
          </a:p>
          <a:p>
            <a:r>
              <a:rPr lang="pt-BR" sz="3000" dirty="0"/>
              <a:t>O capelo fica na mão esquerda e só será colocado sobre a cabeça, mais tarde.</a:t>
            </a:r>
          </a:p>
        </p:txBody>
      </p:sp>
      <p:pic>
        <p:nvPicPr>
          <p:cNvPr id="5" name="Picture 6" descr="http://presencial.unipar.br/img.php?q=eyJwYXRoIjoiZm90b3NcL0lNR18xMTM5LkpQRyIsInciOjY0MCwiaCI6NDI3LCJmbGV4Ijp0cnVlf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1988840"/>
            <a:ext cx="5668950" cy="475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020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55576" y="1268760"/>
            <a:ext cx="7365504" cy="2736304"/>
          </a:xfrm>
        </p:spPr>
        <p:txBody>
          <a:bodyPr>
            <a:normAutofit fontScale="90000"/>
          </a:bodyPr>
          <a:lstStyle/>
          <a:p>
            <a:r>
              <a:rPr lang="pt-BR" sz="3000" dirty="0"/>
              <a:t>A ordem de ocupação das cadeiras/arquibancada é a inversa da de entrada: quem entra primeiro vai ocupando as últimas fileiras, para não atrapalhar ou dificultar quem for entrar por último.</a:t>
            </a:r>
            <a:br>
              <a:rPr lang="pt-BR" sz="3000" dirty="0"/>
            </a:br>
            <a:r>
              <a:rPr lang="pt-BR" sz="3000" dirty="0"/>
              <a:t>Os capelos devem ser levados na mão esquerda. </a:t>
            </a:r>
            <a:br>
              <a:rPr lang="pt-BR" sz="3000"/>
            </a:br>
            <a:br>
              <a:rPr lang="pt-BR" sz="3000" dirty="0"/>
            </a:br>
            <a:r>
              <a:rPr lang="pt-BR" sz="3000" dirty="0"/>
              <a:t>Vide imagens nos próximos slides.</a:t>
            </a:r>
          </a:p>
        </p:txBody>
      </p:sp>
    </p:spTree>
    <p:extLst>
      <p:ext uri="{BB962C8B-B14F-4D97-AF65-F5344CB8AC3E}">
        <p14:creationId xmlns:p14="http://schemas.microsoft.com/office/powerpoint/2010/main" val="1831790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2" y="902192"/>
            <a:ext cx="3384376" cy="4860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3888" y="1628800"/>
            <a:ext cx="5544616" cy="4008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eta para a direita 3"/>
          <p:cNvSpPr/>
          <p:nvPr/>
        </p:nvSpPr>
        <p:spPr>
          <a:xfrm rot="3896547">
            <a:off x="-726363" y="2445616"/>
            <a:ext cx="2400408" cy="16346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7" name="Seta para a direita 6"/>
          <p:cNvSpPr/>
          <p:nvPr/>
        </p:nvSpPr>
        <p:spPr>
          <a:xfrm rot="3896547">
            <a:off x="3810141" y="2128868"/>
            <a:ext cx="2400408" cy="16346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8" name="Seta para a direita 7"/>
          <p:cNvSpPr/>
          <p:nvPr/>
        </p:nvSpPr>
        <p:spPr>
          <a:xfrm rot="6611360">
            <a:off x="1906972" y="2456619"/>
            <a:ext cx="2376865" cy="1963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9" name="Seta para a direita 8"/>
          <p:cNvSpPr/>
          <p:nvPr/>
        </p:nvSpPr>
        <p:spPr>
          <a:xfrm rot="7537802">
            <a:off x="6513671" y="2325740"/>
            <a:ext cx="2400408" cy="16346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27968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m para formandos na colaÃ§Ã£o de gra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24744"/>
            <a:ext cx="7090055" cy="4728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561549"/>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34485</TotalTime>
  <Words>1036</Words>
  <Application>Microsoft Office PowerPoint</Application>
  <PresentationFormat>Apresentação na tela (4:3)</PresentationFormat>
  <Paragraphs>45</Paragraphs>
  <Slides>22</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22</vt:i4>
      </vt:variant>
    </vt:vector>
  </HeadingPairs>
  <TitlesOfParts>
    <vt:vector size="26" baseType="lpstr">
      <vt:lpstr>Algerian</vt:lpstr>
      <vt:lpstr>Arial</vt:lpstr>
      <vt:lpstr>Calibri</vt:lpstr>
      <vt:lpstr>Tema do Office</vt:lpstr>
      <vt:lpstr>Apresentação do PowerPoint</vt:lpstr>
      <vt:lpstr>Apresentação do PowerPoint</vt:lpstr>
      <vt:lpstr>Após sorteio, ficou decidido:</vt:lpstr>
      <vt:lpstr>Apresentação do PowerPoint</vt:lpstr>
      <vt:lpstr>Os formandos devem usar as vestes talares (becas) para as solenidade de Colação de Grau.   Haverá uma empresa que cederá gratuitamente as becas e essa empresa poderá fotografar quem quiser comprar fotos. Destacamos que o fato de ter a beca por empréstimo não obriga o formando a adquirir nenhum produto ou serviço. Ninguém é obrigado a comprar fotos. Destaca-se também que a UENF não comercializa produtos. Fotografias deverão ser contratadas (quem quiser) diretamente com a empresa. </vt:lpstr>
      <vt:lpstr>Apresentação do PowerPoint</vt:lpstr>
      <vt:lpstr>A ordem de ocupação das cadeiras/arquibancada é a inversa da de entrada: quem entra primeiro vai ocupando as últimas fileiras, para não atrapalhar ou dificultar quem for entrar por último. Os capelos devem ser levados na mão esquerda.   Vide imagens nos próximos slides.</vt:lpstr>
      <vt:lpstr>Apresentação do PowerPoint</vt:lpstr>
      <vt:lpstr>Apresentação do PowerPoint</vt:lpstr>
      <vt:lpstr>Hino Nacional Basta ficar de pé e de frente para a plateia.</vt:lpstr>
      <vt:lpstr>Apresentação do PowerPoint</vt:lpstr>
      <vt:lpstr>Se a turma for prestar homenagem com entrega de placas ou outro tipo, deverá providenciar por conta da turma, já que a Uenf não fornece.  Placas, flores, ou outro tipo de “mimos” tem seus custos e devem ser arcados pelos formandos. Na hora da entrega, o (a) escolhido  (a) será chamado  (a),  assim como quem tiver recebendo a homenagem; irão à frente do palco, posarão para fotos e retornarão aos seus respectivos lugares.  </vt:lpstr>
      <vt:lpstr>Apresentação do PowerPoint</vt:lpstr>
      <vt:lpstr>A hora do Juramento é especialmente solene e legalmente eficaz: somente após tal procedimento é que o estudante se torna graduado. É um momento de seriedade e de compromisso, que não permite descontrações e sequer tem música como acompanhamento. Um  (a) formando  (a) escolhido (a) vai até a tribuna ler o juramento oficial, que já estará impresso. Não precisa imprimir nem decorar. </vt:lpstr>
      <vt:lpstr>Os outros formandos daquele curso ou daquele segmento, deverão ficar de pé, braço direito estendido na posição horizontal e repetir cada frase proferida. Destaca-se que é um momento de seriedade e de compromisso, que não permite descontrações e sequer tem música como acompanhamento.  </vt:lpstr>
      <vt:lpstr>Depois dos juramentos, o Reitor faz a outorga dos respectivos graus. Os formandos tornam-se, então, graduados e há nesse momento a representação da passagem da vida estudantil para a profissional.  É a hora do CAPELO. Um  (a) formando (a) escolhido (a)  será chamado (a) e irá até a frente dos demais.  Ele  (a) erguerá seu capelo com ambas as mãos e o colocará sobre sua cabeça. Esse gesto deverá ser repetido por todos e então ocorrerá  a execução de uma música representativa.</vt:lpstr>
      <vt:lpstr>Apresentação do PowerPoint</vt:lpstr>
      <vt:lpstr>TODOS OS FORMANDOS COLOCAM SEUS CAPELOS.</vt:lpstr>
      <vt:lpstr>Quando for chamado (a) para receber o canudo, será em ordem alfabética e todos serão chamados individualmente. Ir até a mesa, receber o canudo, posar para fotos e cumprimentar a todos os integrantes da mesa. </vt:lpstr>
      <vt:lpstr>Apresentação do PowerPoint</vt:lpstr>
      <vt:lpstr>O Reitor fará seu discurso e encerrará a solenidade.  Em seguida é só jogar os capelos para o alto e comemorar.</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compras</dc:creator>
  <cp:lastModifiedBy>pedro cabral</cp:lastModifiedBy>
  <cp:revision>66</cp:revision>
  <dcterms:created xsi:type="dcterms:W3CDTF">2016-04-11T11:45:27Z</dcterms:created>
  <dcterms:modified xsi:type="dcterms:W3CDTF">2023-10-24T23:11:31Z</dcterms:modified>
</cp:coreProperties>
</file>